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14"/>
  </p:notesMasterIdLst>
  <p:sldIdLst>
    <p:sldId id="288" r:id="rId2"/>
    <p:sldId id="258" r:id="rId3"/>
    <p:sldId id="289" r:id="rId4"/>
    <p:sldId id="290" r:id="rId5"/>
    <p:sldId id="291" r:id="rId6"/>
    <p:sldId id="295" r:id="rId7"/>
    <p:sldId id="292" r:id="rId8"/>
    <p:sldId id="293" r:id="rId9"/>
    <p:sldId id="294" r:id="rId10"/>
    <p:sldId id="286" r:id="rId11"/>
    <p:sldId id="271" r:id="rId12"/>
    <p:sldId id="283" r:id="rId13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43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79B9FB4-B9E2-4201-9CDF-F11ED996D539}" type="datetimeFigureOut">
              <a:rPr lang="tr-TR"/>
              <a:pPr>
                <a:defRPr/>
              </a:pPr>
              <a:t>14.09.2023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77FD3A-75CE-4D5B-BBA9-624798B6405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D6D2FA-8FCD-42B2-AE14-EAA9997DA886}" type="datetimeFigureOut">
              <a:rPr lang="tr-TR" smtClean="0"/>
              <a:pPr>
                <a:defRPr/>
              </a:pPr>
              <a:t>14.09.2023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308B5795-BBE6-422D-B7D5-5E618B25A49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648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850782-D5C1-482F-A899-8BADA16DA55E}" type="datetimeFigureOut">
              <a:rPr lang="tr-TR" smtClean="0"/>
              <a:pPr>
                <a:defRPr/>
              </a:pPr>
              <a:t>14.09.2023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A1E59831-D209-418D-A4FE-B3F37BA578C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0739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850782-D5C1-482F-A899-8BADA16DA55E}" type="datetimeFigureOut">
              <a:rPr lang="tr-TR" smtClean="0"/>
              <a:pPr>
                <a:defRPr/>
              </a:pPr>
              <a:t>14.09.2023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A1E59831-D209-418D-A4FE-B3F37BA578C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3375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850782-D5C1-482F-A899-8BADA16DA55E}" type="datetimeFigureOut">
              <a:rPr lang="tr-TR" smtClean="0"/>
              <a:pPr>
                <a:defRPr/>
              </a:pPr>
              <a:t>14.09.2023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A1E59831-D209-418D-A4FE-B3F37BA578C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566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850782-D5C1-482F-A899-8BADA16DA55E}" type="datetimeFigureOut">
              <a:rPr lang="tr-TR" smtClean="0"/>
              <a:pPr>
                <a:defRPr/>
              </a:pPr>
              <a:t>14.09.2023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A1E59831-D209-418D-A4FE-B3F37BA578C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9993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850782-D5C1-482F-A899-8BADA16DA55E}" type="datetimeFigureOut">
              <a:rPr lang="tr-TR" smtClean="0"/>
              <a:pPr>
                <a:defRPr/>
              </a:pPr>
              <a:t>14.09.2023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A1E59831-D209-418D-A4FE-B3F37BA578C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7587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850782-D5C1-482F-A899-8BADA16DA55E}" type="datetimeFigureOut">
              <a:rPr lang="tr-TR" smtClean="0"/>
              <a:pPr>
                <a:defRPr/>
              </a:pPr>
              <a:t>14.09.2023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E59831-D209-418D-A4FE-B3F37BA578C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6324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4C3D26-BA32-4D8F-9437-4669BFF78BFA}" type="datetimeFigureOut">
              <a:rPr lang="tr-TR" smtClean="0"/>
              <a:pPr>
                <a:defRPr/>
              </a:pPr>
              <a:t>14.09.2023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1CAB3-7C96-46DF-BEF4-CEA8F241682F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798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F2F143-3B62-466A-B40D-BF7E7DF7BA22}" type="datetimeFigureOut">
              <a:rPr lang="tr-TR" smtClean="0"/>
              <a:pPr>
                <a:defRPr/>
              </a:pPr>
              <a:t>14.09.2023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06F67-061D-464D-80BA-3609630D493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101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DCACF1-0932-4341-8F6B-7E418EF5B217}" type="datetimeFigureOut">
              <a:rPr lang="tr-TR" smtClean="0"/>
              <a:pPr>
                <a:defRPr/>
              </a:pPr>
              <a:t>14.09.2023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7E96E18C-7CF5-4239-8619-CE67EE3155B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5851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B5E0B-8ABE-4FF4-BECA-89216577C6E0}" type="datetimeFigureOut">
              <a:rPr lang="tr-TR" smtClean="0"/>
              <a:pPr>
                <a:defRPr/>
              </a:pPr>
              <a:t>14.09.2023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833BF3D3-0F13-4FE5-93D5-45A8690CA3B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5149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E6D7EA-1B34-45F5-BF53-EBA4736F83A1}" type="datetimeFigureOut">
              <a:rPr lang="tr-TR" smtClean="0"/>
              <a:pPr>
                <a:defRPr/>
              </a:pPr>
              <a:t>14.09.2023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EE3D6330-4CF3-49CF-B736-74EF74AD3D4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4498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8002E6-117C-4986-96F6-92D99D03BF07}" type="datetimeFigureOut">
              <a:rPr lang="tr-TR" smtClean="0"/>
              <a:pPr>
                <a:defRPr/>
              </a:pPr>
              <a:t>14.09.2023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9B28D-4801-4480-B418-14FF6E0563F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5388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625AF5-CC1D-4266-80C2-B50BFFD92E28}" type="datetimeFigureOut">
              <a:rPr lang="tr-TR" smtClean="0"/>
              <a:pPr>
                <a:defRPr/>
              </a:pPr>
              <a:t>14.09.2023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AD61D-56EB-4470-9269-DA1A29B4022A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55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1C3B92-D2D9-4CA6-BAEE-09AEEB01C977}" type="datetimeFigureOut">
              <a:rPr lang="tr-TR" smtClean="0"/>
              <a:pPr>
                <a:defRPr/>
              </a:pPr>
              <a:t>14.09.2023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8D77B-961B-4DD3-9796-1056BF00434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0960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DAEE78-F6FF-49BA-95EE-12F003AB1470}" type="datetimeFigureOut">
              <a:rPr lang="tr-TR" smtClean="0"/>
              <a:pPr>
                <a:defRPr/>
              </a:pPr>
              <a:t>14.09.2023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0EA1306C-EEF6-43ED-821F-97D6B35BE9D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3488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850782-D5C1-482F-A899-8BADA16DA55E}" type="datetimeFigureOut">
              <a:rPr lang="tr-TR" smtClean="0"/>
              <a:pPr>
                <a:defRPr/>
              </a:pPr>
              <a:t>14.09.2023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A1E59831-D209-418D-A4FE-B3F37BA578C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241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A92D22-9790-8A04-895C-444CDEC1CC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148" y="1699023"/>
            <a:ext cx="7564901" cy="1281570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>
                <a:latin typeface="Comic Sans MS" panose="030F0702030302020204" pitchFamily="66" charset="0"/>
              </a:rPr>
              <a:t>   OTOKONTROL</a:t>
            </a:r>
            <a:endParaRPr lang="tr-TR" sz="4050" b="1" dirty="0">
              <a:latin typeface="Comic Sans MS" panose="030F0702030302020204" pitchFamily="66" charset="0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524F396-0A47-7F28-3D23-8DCAEE1E8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4653" y="4161994"/>
            <a:ext cx="6794695" cy="99698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tr-TR" dirty="0"/>
              <a:t>(</a:t>
            </a:r>
            <a:r>
              <a:rPr lang="tr-TR" dirty="0" smtClean="0"/>
              <a:t>LİSE VELİ SUNUMU </a:t>
            </a:r>
            <a:r>
              <a:rPr lang="tr-TR" dirty="0"/>
              <a:t>)</a:t>
            </a:r>
          </a:p>
          <a:p>
            <a:pPr algn="ctr"/>
            <a:endParaRPr lang="tr-TR" dirty="0"/>
          </a:p>
          <a:p>
            <a:pPr algn="ctr"/>
            <a:r>
              <a:rPr lang="tr-TR" dirty="0"/>
              <a:t>Kırklareli İl Milli Eğitim Müdürlüğü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77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763688" y="1196752"/>
            <a:ext cx="6591985" cy="468052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/>
              <a:t>«</a:t>
            </a:r>
            <a:r>
              <a:rPr lang="tr-TR" sz="2400" i="1" dirty="0" smtClean="0"/>
              <a:t>Bir insan kendisine hakim değilse tercihlerine göre değil isteklerine göre hareket eder</a:t>
            </a:r>
            <a:r>
              <a:rPr lang="tr-TR" sz="2400" dirty="0" smtClean="0"/>
              <a:t>.» Aristoteles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  <a:p>
            <a:pPr>
              <a:lnSpc>
                <a:spcPct val="150000"/>
              </a:lnSpc>
            </a:pPr>
            <a:r>
              <a:rPr lang="tr-TR" sz="2400" dirty="0" smtClean="0"/>
              <a:t>Çocuklarımızın isteklerinden ziyade ihtiyaçlarını karşıladığımızda çocuklarımızın kendi iç disiplinlerini de desteklemiş oluruz.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İçerik Yer Tutucusu 2"/>
          <p:cNvSpPr>
            <a:spLocks noGrp="1"/>
          </p:cNvSpPr>
          <p:nvPr>
            <p:ph idx="1"/>
          </p:nvPr>
        </p:nvSpPr>
        <p:spPr>
          <a:xfrm>
            <a:off x="1331640" y="548680"/>
            <a:ext cx="7427168" cy="3240359"/>
          </a:xfrm>
        </p:spPr>
        <p:txBody>
          <a:bodyPr/>
          <a:lstStyle/>
          <a:p>
            <a:pPr marL="0" indent="0" algn="ctr">
              <a:buNone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tr-TR" sz="3600" dirty="0" smtClean="0"/>
          </a:p>
          <a:p>
            <a:pPr marL="0" indent="0" algn="ctr">
              <a:buNone/>
            </a:pPr>
            <a:r>
              <a:rPr lang="tr-TR" sz="3600" dirty="0" smtClean="0"/>
              <a:t> Kişi </a:t>
            </a:r>
            <a:r>
              <a:rPr lang="tr-TR" sz="3600" dirty="0"/>
              <a:t>kendini kontrol etmeyi, pratik yaparak ve çaba göstererek öğrenebilir.</a:t>
            </a:r>
            <a:endParaRPr lang="tr-T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39752" y="2852936"/>
            <a:ext cx="6552728" cy="86409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Bizi dinlediğiniz için teşekkür ederiz.</a:t>
            </a:r>
            <a:endParaRPr lang="tr-T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İçerik Yer Tutucusu 2"/>
          <p:cNvSpPr>
            <a:spLocks noGrp="1"/>
          </p:cNvSpPr>
          <p:nvPr>
            <p:ph idx="1"/>
          </p:nvPr>
        </p:nvSpPr>
        <p:spPr>
          <a:xfrm>
            <a:off x="1331640" y="1340768"/>
            <a:ext cx="6768752" cy="4320480"/>
          </a:xfrm>
        </p:spPr>
        <p:txBody>
          <a:bodyPr>
            <a:normAutofit fontScale="92500" lnSpcReduction="20000"/>
          </a:bodyPr>
          <a:lstStyle/>
          <a:p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Çocuğunuz karar almakta zorlanıyor mu?</a:t>
            </a:r>
          </a:p>
          <a:p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Aldığı kararları davranışsal olarak sürdürebiliyor mu?</a:t>
            </a:r>
          </a:p>
          <a:p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İstekleri ve ihtiyaçlarını ayırt edebiliyor mu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Kararları doğrultusunda tercihlerini yönetebiliyor mu?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5616" y="1052736"/>
            <a:ext cx="7704856" cy="4536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600" dirty="0">
                <a:latin typeface="Comic Sans MS" panose="030F0702030302020204" pitchFamily="66" charset="0"/>
              </a:rPr>
              <a:t>Otokontrol Nedir?</a:t>
            </a:r>
          </a:p>
          <a:p>
            <a:endParaRPr lang="tr-TR" sz="2400" dirty="0"/>
          </a:p>
          <a:p>
            <a:pPr>
              <a:lnSpc>
                <a:spcPct val="150000"/>
              </a:lnSpc>
            </a:pPr>
            <a:r>
              <a:rPr lang="tr-TR" sz="2400" dirty="0"/>
              <a:t>Kişinin toplumda işlev görebilmek için; davranışlarını, duygularını ve arzularını düzenleyebilme becerisidir.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56741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38ED55-1D1F-A8D3-18EA-64A77A8B6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340281"/>
            <a:ext cx="7219834" cy="1206269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>
                <a:latin typeface="Comic Sans MS" panose="030F0702030302020204" pitchFamily="66" charset="0"/>
              </a:rPr>
              <a:t>Otokontrol Çocuğumuza</a:t>
            </a:r>
            <a:r>
              <a:rPr lang="tr-TR" b="1" dirty="0" smtClean="0">
                <a:latin typeface="Comic Sans MS" panose="030F0702030302020204" pitchFamily="66" charset="0"/>
              </a:rPr>
              <a:t/>
            </a:r>
            <a:br>
              <a:rPr lang="tr-TR" b="1" dirty="0" smtClean="0">
                <a:latin typeface="Comic Sans MS" panose="030F0702030302020204" pitchFamily="66" charset="0"/>
              </a:rPr>
            </a:br>
            <a:r>
              <a:rPr lang="tr-TR" b="1" dirty="0" smtClean="0">
                <a:latin typeface="Comic Sans MS" panose="030F0702030302020204" pitchFamily="66" charset="0"/>
              </a:rPr>
              <a:t>Ne </a:t>
            </a:r>
            <a:r>
              <a:rPr lang="tr-TR" b="1" dirty="0" smtClean="0">
                <a:latin typeface="Comic Sans MS" panose="030F0702030302020204" pitchFamily="66" charset="0"/>
              </a:rPr>
              <a:t>Kazandırır?</a:t>
            </a:r>
            <a:endParaRPr lang="tr-TR" b="1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767F6B3-A77F-6A3B-0F90-B7A5D4EE1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963103"/>
            <a:ext cx="5328592" cy="3356181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tr-TR" sz="1500" dirty="0"/>
              <a:t>Faydalı ve sağlıklı alışkanlıklar </a:t>
            </a:r>
            <a:r>
              <a:rPr lang="tr-TR" sz="1500" dirty="0" smtClean="0"/>
              <a:t>kazanır.</a:t>
            </a:r>
            <a:endParaRPr lang="tr-TR" sz="1500" dirty="0"/>
          </a:p>
          <a:p>
            <a:pPr>
              <a:lnSpc>
                <a:spcPct val="150000"/>
              </a:lnSpc>
            </a:pPr>
            <a:r>
              <a:rPr lang="tr-TR" sz="1500" dirty="0"/>
              <a:t>Zamanı daha etkili </a:t>
            </a:r>
            <a:r>
              <a:rPr lang="tr-TR" sz="1500" dirty="0" smtClean="0"/>
              <a:t>kullanır.</a:t>
            </a:r>
            <a:endParaRPr lang="tr-TR" sz="1500" dirty="0"/>
          </a:p>
          <a:p>
            <a:pPr>
              <a:lnSpc>
                <a:spcPct val="150000"/>
              </a:lnSpc>
            </a:pPr>
            <a:r>
              <a:rPr lang="tr-TR" sz="1500" dirty="0"/>
              <a:t>Daha kolay </a:t>
            </a:r>
            <a:r>
              <a:rPr lang="tr-TR" sz="1500" dirty="0" smtClean="0"/>
              <a:t>odaklanır, </a:t>
            </a:r>
            <a:r>
              <a:rPr lang="tr-TR" sz="1500" dirty="0"/>
              <a:t>daha hevesli </a:t>
            </a:r>
            <a:r>
              <a:rPr lang="tr-TR" sz="1500" dirty="0" smtClean="0"/>
              <a:t>çalışır.</a:t>
            </a:r>
            <a:endParaRPr lang="tr-TR" sz="1500" dirty="0"/>
          </a:p>
          <a:p>
            <a:pPr>
              <a:lnSpc>
                <a:spcPct val="150000"/>
              </a:lnSpc>
            </a:pPr>
            <a:r>
              <a:rPr lang="tr-TR" sz="1500" dirty="0"/>
              <a:t>Hedefler </a:t>
            </a:r>
            <a:r>
              <a:rPr lang="tr-TR" sz="1500" dirty="0"/>
              <a:t>ve hayallerimizi </a:t>
            </a:r>
            <a:r>
              <a:rPr lang="tr-TR" sz="1500" dirty="0" smtClean="0"/>
              <a:t>gerçekleştirmeye odaklanır.</a:t>
            </a:r>
            <a:endParaRPr lang="tr-TR" sz="1500" dirty="0"/>
          </a:p>
          <a:p>
            <a:pPr>
              <a:lnSpc>
                <a:spcPct val="150000"/>
              </a:lnSpc>
            </a:pPr>
            <a:r>
              <a:rPr lang="tr-TR" sz="1500" dirty="0"/>
              <a:t>Ders </a:t>
            </a:r>
            <a:r>
              <a:rPr lang="tr-TR" sz="1500" dirty="0" smtClean="0"/>
              <a:t>başarısı artar.</a:t>
            </a:r>
            <a:endParaRPr lang="tr-TR" sz="1500" dirty="0"/>
          </a:p>
          <a:p>
            <a:pPr>
              <a:lnSpc>
                <a:spcPct val="150000"/>
              </a:lnSpc>
            </a:pPr>
            <a:r>
              <a:rPr lang="tr-TR" sz="1500" dirty="0"/>
              <a:t>Sadece </a:t>
            </a:r>
            <a:r>
              <a:rPr lang="tr-TR" sz="1500" dirty="0"/>
              <a:t>akademik alanda değil, </a:t>
            </a:r>
            <a:r>
              <a:rPr lang="tr-TR" sz="1500" dirty="0" smtClean="0"/>
              <a:t>hayatının </a:t>
            </a:r>
            <a:r>
              <a:rPr lang="tr-TR" sz="1500" dirty="0"/>
              <a:t>her </a:t>
            </a:r>
            <a:endParaRPr lang="tr-TR" sz="1500" dirty="0"/>
          </a:p>
          <a:p>
            <a:pPr marL="0" indent="0">
              <a:lnSpc>
                <a:spcPct val="150000"/>
              </a:lnSpc>
              <a:buNone/>
            </a:pPr>
            <a:r>
              <a:rPr lang="tr-TR" sz="1500" dirty="0"/>
              <a:t>     safhasında düzeni </a:t>
            </a:r>
            <a:r>
              <a:rPr lang="tr-TR" sz="1500" dirty="0"/>
              <a:t>ve </a:t>
            </a:r>
            <a:r>
              <a:rPr lang="tr-TR" sz="1500" dirty="0" smtClean="0"/>
              <a:t>verimliliği sağlar.</a:t>
            </a:r>
            <a:endParaRPr lang="tr-TR" sz="15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id="{93C6F841-A1CB-68EA-B779-DA35A422FAD5}"/>
              </a:ext>
            </a:extLst>
          </p:cNvPr>
          <p:cNvSpPr txBox="1">
            <a:spLocks/>
          </p:cNvSpPr>
          <p:nvPr/>
        </p:nvSpPr>
        <p:spPr>
          <a:xfrm>
            <a:off x="693227" y="3155509"/>
            <a:ext cx="5979712" cy="149822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sz="1500" dirty="0"/>
          </a:p>
          <a:p>
            <a:endParaRPr lang="tr-TR" sz="1500" dirty="0"/>
          </a:p>
          <a:p>
            <a:endParaRPr lang="tr-TR" sz="1500" dirty="0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200" y="1944733"/>
            <a:ext cx="3178422" cy="337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1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 smtClean="0">
                <a:latin typeface="Comic Sans MS" panose="030F0702030302020204" pitchFamily="66" charset="0"/>
              </a:rPr>
              <a:t>Otokontrol Çocuğumuzu Nelerden </a:t>
            </a:r>
            <a:r>
              <a:rPr lang="tr-TR" b="1" dirty="0" smtClean="0">
                <a:latin typeface="Comic Sans MS" panose="030F0702030302020204" pitchFamily="66" charset="0"/>
              </a:rPr>
              <a:t>Korur?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1600" y="2276872"/>
            <a:ext cx="7562800" cy="309634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tr-TR" dirty="0"/>
              <a:t>Zorluklar karşısında </a:t>
            </a:r>
            <a:r>
              <a:rPr lang="tr-TR" dirty="0" smtClean="0"/>
              <a:t>daha sabırlı ve gayretli olur.</a:t>
            </a:r>
            <a:endParaRPr lang="tr-TR" dirty="0"/>
          </a:p>
          <a:p>
            <a:pPr>
              <a:lnSpc>
                <a:spcPct val="150000"/>
              </a:lnSpc>
            </a:pPr>
            <a:r>
              <a:rPr lang="tr-TR" dirty="0"/>
              <a:t>Maddi </a:t>
            </a:r>
            <a:r>
              <a:rPr lang="tr-TR" dirty="0" smtClean="0"/>
              <a:t>kaynaklarına sahip çıkar.</a:t>
            </a:r>
            <a:endParaRPr lang="tr-TR" dirty="0"/>
          </a:p>
          <a:p>
            <a:pPr>
              <a:lnSpc>
                <a:spcPct val="150000"/>
              </a:lnSpc>
            </a:pPr>
            <a:r>
              <a:rPr lang="tr-TR" dirty="0"/>
              <a:t>Zararlı alışkanlıklardan uzak </a:t>
            </a:r>
            <a:r>
              <a:rPr lang="tr-TR" dirty="0" smtClean="0"/>
              <a:t>durur.</a:t>
            </a:r>
            <a:endParaRPr lang="tr-TR" dirty="0"/>
          </a:p>
          <a:p>
            <a:pPr>
              <a:lnSpc>
                <a:spcPct val="150000"/>
              </a:lnSpc>
            </a:pPr>
            <a:r>
              <a:rPr lang="tr-TR" dirty="0"/>
              <a:t>Sanal ortamdaki risk ve tehlikelerden </a:t>
            </a:r>
            <a:r>
              <a:rPr lang="tr-TR" dirty="0" smtClean="0"/>
              <a:t>kendini korur</a:t>
            </a:r>
            <a:r>
              <a:rPr lang="tr-TR" dirty="0"/>
              <a:t>.</a:t>
            </a:r>
          </a:p>
          <a:p>
            <a:pPr>
              <a:lnSpc>
                <a:spcPct val="150000"/>
              </a:lnSpc>
            </a:pPr>
            <a:r>
              <a:rPr lang="tr-TR" dirty="0"/>
              <a:t>Aile içi ve arkadaşlık </a:t>
            </a:r>
            <a:r>
              <a:rPr lang="tr-TR" dirty="0" smtClean="0"/>
              <a:t>ilişkilerindeki çatışmalara etkili çözümler üretir.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 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2055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 smtClean="0">
                <a:latin typeface="Comic Sans MS" panose="030F0702030302020204" pitchFamily="66" charset="0"/>
              </a:rPr>
              <a:t>Otokontrol ve Okul Başarısı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1600" y="2276872"/>
            <a:ext cx="7562800" cy="324036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tr-TR" dirty="0" smtClean="0">
                <a:cs typeface="Arial" panose="020B0604020202020204" pitchFamily="34" charset="0"/>
              </a:rPr>
              <a:t>Otokontrol, </a:t>
            </a:r>
            <a:r>
              <a:rPr lang="tr-TR" dirty="0">
                <a:cs typeface="Arial" panose="020B0604020202020204" pitchFamily="34" charset="0"/>
              </a:rPr>
              <a:t>öğrencilerin akademik başarısında önemli bir yere sahiptir.</a:t>
            </a:r>
          </a:p>
          <a:p>
            <a:pPr marL="0" indent="0" algn="just">
              <a:buNone/>
            </a:pPr>
            <a:endParaRPr lang="tr-TR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dirty="0" smtClean="0">
                <a:cs typeface="Arial" panose="020B0604020202020204" pitchFamily="34" charset="0"/>
              </a:rPr>
              <a:t>Otokontrole sahip </a:t>
            </a:r>
            <a:r>
              <a:rPr lang="tr-TR" dirty="0">
                <a:cs typeface="Arial" panose="020B0604020202020204" pitchFamily="34" charset="0"/>
              </a:rPr>
              <a:t>olan öğrenciler </a:t>
            </a:r>
            <a:r>
              <a:rPr lang="tr-TR" dirty="0" smtClean="0">
                <a:cs typeface="Arial" panose="020B0604020202020204" pitchFamily="34" charset="0"/>
              </a:rPr>
              <a:t>sorumluluklarının farkında olup akademik, sosyal ve kültürel faaliyetlerini dengeli ve düzenli yürütürler. </a:t>
            </a:r>
            <a:endParaRPr lang="tr-TR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dirty="0" smtClean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dirty="0" smtClean="0">
                <a:cs typeface="Arial" panose="020B0604020202020204" pitchFamily="34" charset="0"/>
              </a:rPr>
              <a:t>Otokontrolü yüksek </a:t>
            </a:r>
            <a:r>
              <a:rPr lang="tr-TR" dirty="0">
                <a:cs typeface="Arial" panose="020B0604020202020204" pitchFamily="34" charset="0"/>
              </a:rPr>
              <a:t>olan öğrencilerin düşük olan öğrencilere göre ders başarısı daha yüksektir.</a:t>
            </a:r>
          </a:p>
          <a:p>
            <a:pPr marL="0" indent="0">
              <a:buNone/>
            </a:pPr>
            <a:r>
              <a:rPr lang="tr-TR" dirty="0" smtClean="0"/>
              <a:t> </a:t>
            </a:r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3689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00B77E-D478-A711-59A0-729FEE4D8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404664"/>
            <a:ext cx="6059572" cy="115212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tr-TR" dirty="0" smtClean="0">
                <a:latin typeface="Comic Sans MS" panose="030F0702030302020204" pitchFamily="66" charset="0"/>
              </a:rPr>
              <a:t>Çocuğumuzda Otokontrolü Nasıl Geliştiririz?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49C97F0-6D11-9342-95F7-52B9C442B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926" y="2611224"/>
            <a:ext cx="5126795" cy="398612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Kendini ifade etmesine ve kendini tanımasına destek oluruz.</a:t>
            </a:r>
            <a:endParaRPr lang="tr-TR" dirty="0"/>
          </a:p>
          <a:p>
            <a:pPr>
              <a:lnSpc>
                <a:spcPct val="150000"/>
              </a:lnSpc>
            </a:pPr>
            <a:r>
              <a:rPr lang="tr-TR" dirty="0"/>
              <a:t>Kendine uygun hedefleri </a:t>
            </a:r>
            <a:r>
              <a:rPr lang="tr-TR" dirty="0" smtClean="0"/>
              <a:t>belirlemesini teşvik ederiz.</a:t>
            </a:r>
            <a:endParaRPr lang="tr-TR" dirty="0"/>
          </a:p>
          <a:p>
            <a:pPr>
              <a:lnSpc>
                <a:spcPct val="150000"/>
              </a:lnSpc>
            </a:pPr>
            <a:r>
              <a:rPr lang="tr-TR" dirty="0" smtClean="0"/>
              <a:t>Günlük rutinleri hakkında konuşuruz.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Uzun vadeli hedef ve planları hakkında konuşmasını destekleriz.</a:t>
            </a:r>
            <a:endParaRPr lang="tr-TR" dirty="0"/>
          </a:p>
          <a:p>
            <a:pPr>
              <a:lnSpc>
                <a:spcPct val="150000"/>
              </a:lnSpc>
            </a:pPr>
            <a:r>
              <a:rPr lang="tr-TR" dirty="0"/>
              <a:t>Olumlu </a:t>
            </a:r>
            <a:r>
              <a:rPr lang="tr-TR" dirty="0" smtClean="0"/>
              <a:t>alışkanlıklar kazanması için rol model oluruz.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Olumlu davranışları onaylayıp takdir ederek süreklilik kazandırmaya çalışırız. </a:t>
            </a:r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D485397-CF3B-C0D2-C35F-5FBB5AF716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9593"/>
          <a:stretch/>
        </p:blipFill>
        <p:spPr>
          <a:xfrm>
            <a:off x="6012160" y="2996952"/>
            <a:ext cx="3039743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9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>
            <a:extLst>
              <a:ext uri="{FF2B5EF4-FFF2-40B4-BE49-F238E27FC236}">
                <a16:creationId xmlns:a16="http://schemas.microsoft.com/office/drawing/2014/main" id="{FF6711D3-2F84-DFE8-877D-23EAA24C1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96752"/>
            <a:ext cx="3147527" cy="2304256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7A3EE11-1791-7A35-DDB7-1B4E89D6A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258686"/>
            <a:ext cx="5644661" cy="786926"/>
          </a:xfrm>
        </p:spPr>
        <p:txBody>
          <a:bodyPr>
            <a:noAutofit/>
          </a:bodyPr>
          <a:lstStyle/>
          <a:p>
            <a:pPr algn="ctr"/>
            <a:r>
              <a:rPr lang="tr-TR" sz="2100" dirty="0">
                <a:latin typeface="Comic Sans MS" panose="030F0702030302020204" pitchFamily="66" charset="0"/>
              </a:rPr>
              <a:t>Otokontrol Geliştirmeyi </a:t>
            </a:r>
            <a:r>
              <a:rPr lang="tr-TR" sz="2100" dirty="0">
                <a:latin typeface="Comic Sans MS" panose="030F0702030302020204" pitchFamily="66" charset="0"/>
              </a:rPr>
              <a:t>K</a:t>
            </a:r>
            <a:r>
              <a:rPr lang="tr-TR" sz="2100" dirty="0">
                <a:latin typeface="Comic Sans MS" panose="030F0702030302020204" pitchFamily="66" charset="0"/>
              </a:rPr>
              <a:t>olaylaştırıcı </a:t>
            </a:r>
            <a:r>
              <a:rPr lang="tr-TR" sz="2100" dirty="0">
                <a:latin typeface="Comic Sans MS" panose="030F0702030302020204" pitchFamily="66" charset="0"/>
              </a:rPr>
              <a:t>Ö</a:t>
            </a:r>
            <a:r>
              <a:rPr lang="tr-TR" sz="2100" dirty="0">
                <a:latin typeface="Comic Sans MS" panose="030F0702030302020204" pitchFamily="66" charset="0"/>
              </a:rPr>
              <a:t>neriler</a:t>
            </a:r>
            <a:endParaRPr lang="tr-TR" sz="2100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8EE8450-D0B6-9997-82F1-10D25CA8E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412776"/>
            <a:ext cx="3348635" cy="18316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1500" dirty="0"/>
              <a:t>Uyku ve beslenme konusunda </a:t>
            </a:r>
            <a:r>
              <a:rPr lang="tr-TR" sz="1500" dirty="0"/>
              <a:t>sağlıklı günlük </a:t>
            </a:r>
            <a:r>
              <a:rPr lang="tr-TR" sz="1500" dirty="0"/>
              <a:t>rutin </a:t>
            </a:r>
            <a:r>
              <a:rPr lang="tr-TR" sz="1500" dirty="0"/>
              <a:t>oluşturmak</a:t>
            </a:r>
            <a:endParaRPr lang="tr-TR" sz="1500" dirty="0"/>
          </a:p>
          <a:p>
            <a:pPr>
              <a:lnSpc>
                <a:spcPct val="150000"/>
              </a:lnSpc>
            </a:pPr>
            <a:r>
              <a:rPr lang="tr-TR" sz="1500" dirty="0"/>
              <a:t>Günlük, haftalık, aylık planlama yapmak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234D1158-B16B-FB83-FAE9-AA59752BF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66" y="4005064"/>
            <a:ext cx="3060070" cy="2200998"/>
          </a:xfrm>
          <a:prstGeom prst="rect">
            <a:avLst/>
          </a:prstGeom>
        </p:spPr>
      </p:pic>
      <p:sp>
        <p:nvSpPr>
          <p:cNvPr id="14" name="İçerik Yer Tutucusu 2">
            <a:extLst>
              <a:ext uri="{FF2B5EF4-FFF2-40B4-BE49-F238E27FC236}">
                <a16:creationId xmlns:a16="http://schemas.microsoft.com/office/drawing/2014/main" id="{890429EE-7B86-9149-2660-34B6CAC30F6E}"/>
              </a:ext>
            </a:extLst>
          </p:cNvPr>
          <p:cNvSpPr txBox="1">
            <a:spLocks/>
          </p:cNvSpPr>
          <p:nvPr/>
        </p:nvSpPr>
        <p:spPr>
          <a:xfrm>
            <a:off x="5811585" y="4297687"/>
            <a:ext cx="3060070" cy="190837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tr-TR" sz="1500" dirty="0"/>
              <a:t>Egzersiz yapmak</a:t>
            </a:r>
          </a:p>
          <a:p>
            <a:pPr>
              <a:lnSpc>
                <a:spcPct val="150000"/>
              </a:lnSpc>
            </a:pPr>
            <a:r>
              <a:rPr lang="tr-TR" sz="1500" dirty="0"/>
              <a:t>Hobi edinmek</a:t>
            </a:r>
          </a:p>
          <a:p>
            <a:pPr>
              <a:lnSpc>
                <a:spcPct val="150000"/>
              </a:lnSpc>
            </a:pPr>
            <a:r>
              <a:rPr lang="tr-TR" sz="1500" dirty="0"/>
              <a:t>Destekleyici sosyal çevreyle paylaşımda bulunmak</a:t>
            </a:r>
            <a:endParaRPr lang="tr-TR" sz="1500" dirty="0"/>
          </a:p>
          <a:p>
            <a:endParaRPr lang="tr-TR" sz="1500" dirty="0"/>
          </a:p>
          <a:p>
            <a:endParaRPr lang="tr-TR" sz="1500" dirty="0"/>
          </a:p>
          <a:p>
            <a:endParaRPr lang="tr-TR" sz="1500" dirty="0"/>
          </a:p>
        </p:txBody>
      </p:sp>
    </p:spTree>
    <p:extLst>
      <p:ext uri="{BB962C8B-B14F-4D97-AF65-F5344CB8AC3E}">
        <p14:creationId xmlns:p14="http://schemas.microsoft.com/office/powerpoint/2010/main" val="390437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12364" y="2760784"/>
            <a:ext cx="6686550" cy="2833217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</p:txBody>
      </p:sp>
      <p:sp>
        <p:nvSpPr>
          <p:cNvPr id="4" name="Akış Çizelgesi: Sıralı Erişimli Depolama 3"/>
          <p:cNvSpPr/>
          <p:nvPr/>
        </p:nvSpPr>
        <p:spPr>
          <a:xfrm>
            <a:off x="1357177" y="2276872"/>
            <a:ext cx="7148147" cy="2957422"/>
          </a:xfrm>
          <a:prstGeom prst="flowChartMagnetic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1835696" y="2760784"/>
            <a:ext cx="6683765" cy="96066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tr-TR" sz="3100" dirty="0" smtClean="0"/>
              <a:t>Öfke, suçluluk, kızgınlık, hayal kırıklığı, karamsarlık gibi negatif duygu durumlarını daha az yaşar.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5" name="Unvan 5"/>
          <p:cNvSpPr txBox="1">
            <a:spLocks/>
          </p:cNvSpPr>
          <p:nvPr/>
        </p:nvSpPr>
        <p:spPr>
          <a:xfrm>
            <a:off x="2051720" y="675225"/>
            <a:ext cx="7205841" cy="12419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lang="tr-TR" sz="6100" dirty="0" smtClean="0"/>
              <a:t>Otokontrol Sahibi Çocuklar;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211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1061</TotalTime>
  <Words>338</Words>
  <Application>Microsoft Office PowerPoint</Application>
  <PresentationFormat>Ekran Gösterisi (4:3)</PresentationFormat>
  <Paragraphs>64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Comic Sans MS</vt:lpstr>
      <vt:lpstr>Wingdings 3</vt:lpstr>
      <vt:lpstr>Duman</vt:lpstr>
      <vt:lpstr>   OTOKONTROL</vt:lpstr>
      <vt:lpstr>PowerPoint Sunusu</vt:lpstr>
      <vt:lpstr>PowerPoint Sunusu</vt:lpstr>
      <vt:lpstr>Otokontrol Çocuğumuza Ne Kazandırır?</vt:lpstr>
      <vt:lpstr>Otokontrol Çocuğumuzu Nelerden Korur?</vt:lpstr>
      <vt:lpstr>Otokontrol ve Okul Başarısı</vt:lpstr>
      <vt:lpstr>Çocuğumuzda Otokontrolü Nasıl Geliştiririz?</vt:lpstr>
      <vt:lpstr>Otokontrol Geliştirmeyi Kolaylaştırıcı Öneriler</vt:lpstr>
      <vt:lpstr>Öfke, suçluluk, kızgınlık, hayal kırıklığı, karamsarlık gibi negatif duygu durumlarını daha az yaşar. </vt:lpstr>
      <vt:lpstr>PowerPoint Sunusu</vt:lpstr>
      <vt:lpstr>PowerPoint Sunusu</vt:lpstr>
      <vt:lpstr>Bizi dinlediğiniz için teşekkür ederiz.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gizemyilmaz</dc:creator>
  <cp:lastModifiedBy>K6</cp:lastModifiedBy>
  <cp:revision>126</cp:revision>
  <dcterms:created xsi:type="dcterms:W3CDTF">2011-07-19T07:05:37Z</dcterms:created>
  <dcterms:modified xsi:type="dcterms:W3CDTF">2023-09-14T12:31:24Z</dcterms:modified>
</cp:coreProperties>
</file>